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66" r:id="rId5"/>
    <p:sldId id="267" r:id="rId6"/>
    <p:sldId id="268" r:id="rId7"/>
    <p:sldId id="261" r:id="rId8"/>
    <p:sldId id="259" r:id="rId9"/>
    <p:sldId id="269" r:id="rId10"/>
    <p:sldId id="264" r:id="rId11"/>
    <p:sldId id="260" r:id="rId12"/>
    <p:sldId id="262" r:id="rId13"/>
    <p:sldId id="263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1" autoAdjust="0"/>
    <p:restoredTop sz="94660"/>
  </p:normalViewPr>
  <p:slideViewPr>
    <p:cSldViewPr>
      <p:cViewPr varScale="1">
        <p:scale>
          <a:sx n="68" d="100"/>
          <a:sy n="68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9D373-5680-4D0D-926D-435B91C1A653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15393-D2B1-4BAE-A7C8-2A12D8DF2A9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15393-D2B1-4BAE-A7C8-2A12D8DF2A9C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0"/>
            <a:lum/>
          </a:blip>
          <a:srcRect/>
          <a:stretch>
            <a:fillRect l="28000" t="30000" r="-9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2012/1/2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6172200" cy="1894362"/>
          </a:xfrm>
        </p:spPr>
        <p:txBody>
          <a:bodyPr/>
          <a:lstStyle/>
          <a:p>
            <a:r>
              <a:rPr lang="en-US" altLang="zh-TW" dirty="0" smtClean="0"/>
              <a:t>CAT-100 </a:t>
            </a:r>
            <a:r>
              <a:rPr lang="zh-TW" altLang="en-US" dirty="0" smtClean="0"/>
              <a:t>彈射器實驗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143108" y="5000636"/>
            <a:ext cx="6172200" cy="1371600"/>
          </a:xfrm>
        </p:spPr>
        <p:txBody>
          <a:bodyPr>
            <a:normAutofit lnSpcReduction="10000"/>
          </a:bodyPr>
          <a:lstStyle/>
          <a:p>
            <a:r>
              <a:rPr lang="zh-TW" altLang="en-US" dirty="0" smtClean="0"/>
              <a:t>楊子申</a:t>
            </a:r>
            <a:endParaRPr lang="en-US" altLang="zh-TW" dirty="0" smtClean="0"/>
          </a:p>
          <a:p>
            <a:r>
              <a:rPr lang="zh-TW" altLang="en-US" dirty="0" smtClean="0"/>
              <a:t>方品軒</a:t>
            </a:r>
            <a:endParaRPr lang="en-US" altLang="zh-TW" dirty="0" smtClean="0"/>
          </a:p>
          <a:p>
            <a:r>
              <a:rPr lang="zh-TW" altLang="en-US" dirty="0" smtClean="0"/>
              <a:t>蘇裕淵</a:t>
            </a:r>
            <a:endParaRPr lang="en-US" altLang="zh-TW" dirty="0" smtClean="0"/>
          </a:p>
          <a:p>
            <a:r>
              <a:rPr lang="zh-TW" altLang="en-US" dirty="0" smtClean="0"/>
              <a:t>指導教授：潘浙楠  教授 </a:t>
            </a:r>
          </a:p>
          <a:p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交絡表</a:t>
            </a:r>
            <a:endParaRPr lang="zh-TW" altLang="en-US" dirty="0"/>
          </a:p>
        </p:txBody>
      </p:sp>
      <p:pic>
        <p:nvPicPr>
          <p:cNvPr id="6" name="內容版面配置區 5" descr="兵乓球彈射圖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225790"/>
            <a:ext cx="5219668" cy="563221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常態機率效應圖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r>
              <a:rPr lang="zh-TW" altLang="en-US" dirty="0" smtClean="0"/>
              <a:t>顯著因子：</a:t>
            </a:r>
            <a:r>
              <a:rPr lang="en-US" altLang="zh-TW" dirty="0" smtClean="0"/>
              <a:t>A</a:t>
            </a:r>
            <a:r>
              <a:rPr lang="zh-TW" altLang="en-US" dirty="0" smtClean="0"/>
              <a:t>、</a:t>
            </a:r>
            <a:r>
              <a:rPr lang="en-US" altLang="zh-TW" dirty="0" smtClean="0"/>
              <a:t>B</a:t>
            </a:r>
            <a:r>
              <a:rPr lang="zh-TW" altLang="en-US" dirty="0" smtClean="0"/>
              <a:t>、</a:t>
            </a:r>
            <a:r>
              <a:rPr lang="en-US" altLang="zh-TW" dirty="0" smtClean="0"/>
              <a:t>C</a:t>
            </a:r>
            <a:r>
              <a:rPr lang="zh-TW" altLang="en-US" dirty="0" smtClean="0"/>
              <a:t>、</a:t>
            </a:r>
            <a:r>
              <a:rPr lang="en-US" altLang="zh-TW" dirty="0" smtClean="0"/>
              <a:t>D</a:t>
            </a:r>
            <a:r>
              <a:rPr lang="zh-TW" altLang="en-US" dirty="0" smtClean="0"/>
              <a:t>、</a:t>
            </a:r>
            <a:r>
              <a:rPr lang="en-US" altLang="zh-TW" dirty="0" smtClean="0"/>
              <a:t>E</a:t>
            </a:r>
            <a:r>
              <a:rPr lang="zh-TW" altLang="en-US" dirty="0" smtClean="0"/>
              <a:t>、</a:t>
            </a:r>
            <a:r>
              <a:rPr lang="en-US" altLang="zh-TW" dirty="0" smtClean="0"/>
              <a:t>F</a:t>
            </a:r>
            <a:r>
              <a:rPr lang="zh-TW" altLang="en-US" dirty="0" smtClean="0"/>
              <a:t>*、</a:t>
            </a:r>
            <a:r>
              <a:rPr lang="en-US" altLang="zh-TW" dirty="0" smtClean="0"/>
              <a:t>AE</a:t>
            </a:r>
            <a:r>
              <a:rPr lang="zh-TW" altLang="en-US" dirty="0" smtClean="0"/>
              <a:t>、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 </a:t>
            </a:r>
            <a:r>
              <a:rPr lang="zh-TW" altLang="en-US" dirty="0" smtClean="0"/>
              <a:t>                         </a:t>
            </a:r>
            <a:r>
              <a:rPr lang="en-US" altLang="zh-TW" dirty="0" smtClean="0"/>
              <a:t>AF</a:t>
            </a:r>
            <a:r>
              <a:rPr lang="zh-TW" altLang="en-US" dirty="0" smtClean="0"/>
              <a:t>、</a:t>
            </a:r>
            <a:r>
              <a:rPr lang="en-US" altLang="zh-TW" dirty="0" smtClean="0"/>
              <a:t>AC</a:t>
            </a:r>
            <a:r>
              <a:rPr lang="zh-TW" altLang="en-US" dirty="0" smtClean="0"/>
              <a:t>、</a:t>
            </a:r>
            <a:r>
              <a:rPr lang="en-US" altLang="zh-TW" dirty="0" smtClean="0"/>
              <a:t>AB</a:t>
            </a:r>
            <a:r>
              <a:rPr lang="zh-TW" altLang="en-US" dirty="0" smtClean="0"/>
              <a:t>*與</a:t>
            </a:r>
            <a:r>
              <a:rPr lang="en-US" altLang="zh-TW" dirty="0" smtClean="0"/>
              <a:t>BF</a:t>
            </a:r>
            <a:r>
              <a:rPr lang="zh-TW" altLang="en-US" dirty="0" smtClean="0"/>
              <a:t>*。</a:t>
            </a:r>
            <a:endParaRPr lang="en-US" altLang="zh-TW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0134" y="2571744"/>
            <a:ext cx="6465138" cy="431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柏拉圖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驗證常態機率效應圖，顯著因子相同。</a:t>
            </a:r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6965169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線接點 5"/>
          <p:cNvCxnSpPr/>
          <p:nvPr/>
        </p:nvCxnSpPr>
        <p:spPr>
          <a:xfrm>
            <a:off x="714348" y="5715016"/>
            <a:ext cx="8001056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ANOVA</a:t>
            </a:r>
            <a:r>
              <a:rPr lang="zh-TW" altLang="en-US" dirty="0" smtClean="0"/>
              <a:t> </a:t>
            </a:r>
            <a:r>
              <a:rPr lang="en-US" altLang="zh-TW" dirty="0" smtClean="0"/>
              <a:t>Table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進行重要因子之確認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3116"/>
            <a:ext cx="7342184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橢圓 4"/>
          <p:cNvSpPr/>
          <p:nvPr/>
        </p:nvSpPr>
        <p:spPr>
          <a:xfrm>
            <a:off x="7000892" y="3143248"/>
            <a:ext cx="1285884" cy="235745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7215206" y="5643578"/>
            <a:ext cx="928694" cy="642942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7215206" y="6500834"/>
            <a:ext cx="928694" cy="35716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殘差分析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6929486" cy="4619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迴歸分析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建立迴歸模型</a:t>
            </a: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= 130 + 36.6 A - 15.8 B - 35.4 C + 49.0 D + 32.1 E + 3.47 F + 14.6 A*E + 12.0 A*F - 9.96 A*C - 6.01 A*B - 5.20 B*F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sz="2100" dirty="0" smtClean="0"/>
              <a:t>A: </a:t>
            </a:r>
            <a:r>
              <a:rPr lang="zh-TW" altLang="en-US" sz="2100" dirty="0" smtClean="0"/>
              <a:t>垂直手臂拉力　</a:t>
            </a:r>
            <a:r>
              <a:rPr lang="en-US" altLang="zh-TW" sz="2100" dirty="0" smtClean="0"/>
              <a:t>B:</a:t>
            </a:r>
            <a:r>
              <a:rPr lang="zh-TW" altLang="en-US" sz="2100" dirty="0" smtClean="0"/>
              <a:t> 投射高度　</a:t>
            </a:r>
            <a:r>
              <a:rPr lang="en-US" altLang="zh-TW" sz="2100" dirty="0" smtClean="0"/>
              <a:t>C:</a:t>
            </a:r>
            <a:r>
              <a:rPr lang="zh-TW" altLang="en-US" sz="2100" dirty="0" smtClean="0"/>
              <a:t> 旋轉盤高度　</a:t>
            </a:r>
            <a:endParaRPr lang="en-US" altLang="zh-TW" sz="2100" dirty="0" smtClean="0"/>
          </a:p>
          <a:p>
            <a:pPr>
              <a:buNone/>
            </a:pPr>
            <a:r>
              <a:rPr lang="en-US" altLang="zh-TW" sz="2100" dirty="0" smtClean="0"/>
              <a:t>D:</a:t>
            </a:r>
            <a:r>
              <a:rPr lang="zh-TW" altLang="en-US" sz="2100" dirty="0" smtClean="0"/>
              <a:t> 中樞手臂拉力　</a:t>
            </a:r>
            <a:r>
              <a:rPr lang="en-US" altLang="zh-TW" sz="2100" dirty="0" smtClean="0"/>
              <a:t>E:</a:t>
            </a:r>
            <a:r>
              <a:rPr lang="zh-TW" altLang="en-US" sz="2100" dirty="0" smtClean="0"/>
              <a:t> 球座位置　</a:t>
            </a:r>
            <a:r>
              <a:rPr lang="en-US" altLang="zh-TW" sz="2100" dirty="0" smtClean="0"/>
              <a:t>F:</a:t>
            </a:r>
            <a:r>
              <a:rPr lang="zh-TW" altLang="en-US" sz="2100" dirty="0" smtClean="0"/>
              <a:t> 球種類</a:t>
            </a:r>
            <a:endParaRPr lang="en-US" altLang="zh-TW" sz="2100" dirty="0" smtClean="0"/>
          </a:p>
          <a:p>
            <a:pPr>
              <a:buNone/>
            </a:pPr>
            <a:endParaRPr lang="en-US" altLang="zh-TW" sz="2100" dirty="0" smtClean="0"/>
          </a:p>
          <a:p>
            <a:pPr>
              <a:buNone/>
            </a:pPr>
            <a:r>
              <a:rPr lang="en-US" altLang="zh-TW" sz="2100" dirty="0" smtClean="0"/>
              <a:t>A.B.C.D.E.F</a:t>
            </a:r>
            <a:r>
              <a:rPr lang="zh-TW" altLang="en-US" sz="2100" dirty="0" smtClean="0"/>
              <a:t>     </a:t>
            </a:r>
            <a:r>
              <a:rPr lang="en-US" altLang="zh-TW" sz="2100" dirty="0" smtClean="0"/>
              <a:t>{-1, 1}</a:t>
            </a:r>
          </a:p>
          <a:p>
            <a:endParaRPr lang="zh-TW" alt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071678"/>
            <a:ext cx="214314" cy="476252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857760"/>
            <a:ext cx="142876" cy="2714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迴歸分析之適合度檢定</a:t>
            </a:r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1857364"/>
          <a:ext cx="7286677" cy="374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8555"/>
                <a:gridCol w="920337"/>
                <a:gridCol w="1385229"/>
                <a:gridCol w="1043664"/>
                <a:gridCol w="1214446"/>
                <a:gridCol w="1214446"/>
              </a:tblGrid>
              <a:tr h="654295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500" dirty="0" smtClean="0"/>
                        <a:t>Analysis of Variance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65429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Source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DF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MS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F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P</a:t>
                      </a:r>
                      <a:endParaRPr lang="zh-TW" altLang="en-US" dirty="0"/>
                    </a:p>
                  </a:txBody>
                  <a:tcPr/>
                </a:tc>
              </a:tr>
              <a:tr h="65429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Regression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109081.5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9916.5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313.68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0.000</a:t>
                      </a:r>
                      <a:endParaRPr lang="zh-TW" altLang="en-US" dirty="0"/>
                    </a:p>
                  </a:txBody>
                  <a:tcPr/>
                </a:tc>
              </a:tr>
              <a:tr h="1129332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Residual Error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252.9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31.6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</a:tr>
              <a:tr h="654295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Total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19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109334.4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橢圓 5"/>
          <p:cNvSpPr/>
          <p:nvPr/>
        </p:nvSpPr>
        <p:spPr>
          <a:xfrm>
            <a:off x="6643702" y="2928934"/>
            <a:ext cx="1500198" cy="10715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結論與探討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每個因子對於彈射距離皆有影響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 </a:t>
            </a:r>
            <a:r>
              <a:rPr lang="en-US" altLang="zh-TW" dirty="0" smtClean="0"/>
              <a:t>(“</a:t>
            </a:r>
            <a:r>
              <a:rPr lang="zh-TW" altLang="en-US" dirty="0" smtClean="0"/>
              <a:t>球種類</a:t>
            </a:r>
            <a:r>
              <a:rPr lang="en-US" altLang="zh-TW" dirty="0" smtClean="0"/>
              <a:t>”</a:t>
            </a:r>
            <a:r>
              <a:rPr lang="zh-TW" altLang="en-US" dirty="0" smtClean="0"/>
              <a:t>較不明顯</a:t>
            </a:r>
            <a:r>
              <a:rPr lang="en-US" altLang="zh-TW" dirty="0" smtClean="0"/>
              <a:t>)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沒有進行重複</a:t>
            </a:r>
            <a:r>
              <a:rPr lang="en-US" altLang="zh-TW" dirty="0" smtClean="0"/>
              <a:t>(Replicate)</a:t>
            </a:r>
            <a:r>
              <a:rPr lang="zh-TW" altLang="en-US" dirty="0" smtClean="0"/>
              <a:t>實驗。</a:t>
            </a:r>
            <a:endParaRPr lang="en-US" altLang="zh-TW" dirty="0" smtClean="0"/>
          </a:p>
          <a:p>
            <a:r>
              <a:rPr lang="zh-TW" altLang="en-US" dirty="0" smtClean="0"/>
              <a:t>二階交互作用項混同。</a:t>
            </a:r>
            <a:endParaRPr lang="en-US" altLang="zh-TW" dirty="0" smtClean="0"/>
          </a:p>
          <a:p>
            <a:r>
              <a:rPr lang="zh-TW" altLang="en-US" dirty="0" smtClean="0"/>
              <a:t>某些可能重要的處理沒有資訊。</a:t>
            </a:r>
            <a:endParaRPr lang="en-US" altLang="zh-TW" dirty="0" smtClean="0"/>
          </a:p>
          <a:p>
            <a:r>
              <a:rPr lang="zh-TW" altLang="en-US" dirty="0" smtClean="0"/>
              <a:t>彈射器之彈簧可靠度不佳。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en-US" altLang="zh-TW" sz="7200" dirty="0" smtClean="0"/>
              <a:t>    </a:t>
            </a:r>
            <a:r>
              <a:rPr lang="en-US" altLang="zh-TW" sz="7200" dirty="0" smtClean="0"/>
              <a:t> THE </a:t>
            </a:r>
            <a:r>
              <a:rPr lang="en-US" altLang="zh-TW" sz="7200" dirty="0" smtClean="0"/>
              <a:t>END</a:t>
            </a:r>
          </a:p>
          <a:p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             </a:t>
            </a:r>
            <a:r>
              <a:rPr lang="en-US" altLang="zh-TW" dirty="0" smtClean="0"/>
              <a:t>Thanks </a:t>
            </a:r>
            <a:r>
              <a:rPr lang="en-US" altLang="zh-TW" dirty="0" smtClean="0"/>
              <a:t>for your attention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實驗介紹與目的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使用</a:t>
            </a:r>
            <a:r>
              <a:rPr lang="en-US" dirty="0" smtClean="0"/>
              <a:t>2</a:t>
            </a:r>
            <a:r>
              <a:rPr lang="en-US" sz="2000" baseline="-25000" dirty="0" smtClean="0"/>
              <a:t>IV</a:t>
            </a:r>
            <a:r>
              <a:rPr lang="en-US" baseline="30000" dirty="0" smtClean="0"/>
              <a:t>6-2</a:t>
            </a:r>
            <a:r>
              <a:rPr lang="zh-TW" altLang="en-US" dirty="0" smtClean="0"/>
              <a:t>部分因子設計。</a:t>
            </a:r>
            <a:endParaRPr lang="en-US" altLang="zh-TW" dirty="0" smtClean="0"/>
          </a:p>
          <a:p>
            <a:r>
              <a:rPr lang="zh-TW" altLang="en-US" dirty="0" smtClean="0"/>
              <a:t>藉由實驗設計方法找出影響</a:t>
            </a:r>
            <a:r>
              <a:rPr lang="en-US" altLang="zh-TW" dirty="0" smtClean="0"/>
              <a:t>CAT-100</a:t>
            </a:r>
            <a:r>
              <a:rPr lang="zh-TW" altLang="en-US" dirty="0" smtClean="0"/>
              <a:t>彈射器彈射距離的重要因子。</a:t>
            </a:r>
            <a:endParaRPr lang="en-US" altLang="zh-TW" dirty="0" smtClean="0"/>
          </a:p>
          <a:p>
            <a:r>
              <a:rPr lang="zh-TW" altLang="en-US" dirty="0" smtClean="0"/>
              <a:t>熟悉並實際運用部分因子設計。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實驗步驟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u="sng" dirty="0" smtClean="0"/>
              <a:t>步驟一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</a:t>
            </a:r>
            <a:r>
              <a:rPr lang="en-US" altLang="zh-TW" dirty="0" smtClean="0"/>
              <a:t>1.</a:t>
            </a:r>
            <a:r>
              <a:rPr lang="zh-TW" altLang="en-US" dirty="0" smtClean="0"/>
              <a:t> 為求能夠準確地量測彈射距離，使用沙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     子來凸顯出球的落點。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</a:t>
            </a:r>
            <a:r>
              <a:rPr lang="en-US" altLang="zh-TW" dirty="0" smtClean="0"/>
              <a:t>2.</a:t>
            </a:r>
            <a:r>
              <a:rPr lang="zh-TW" altLang="en-US" dirty="0" smtClean="0"/>
              <a:t> 確立彈射器的基座垂直於地板之基準線。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</a:t>
            </a:r>
            <a:endParaRPr lang="zh-TW" altLang="en-US" dirty="0"/>
          </a:p>
        </p:txBody>
      </p:sp>
      <p:pic>
        <p:nvPicPr>
          <p:cNvPr id="4" name="圖片 3" descr="DSCN66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501008"/>
            <a:ext cx="3841232" cy="2880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實驗步驟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u="sng" dirty="0" smtClean="0"/>
              <a:t>步驟二</a:t>
            </a:r>
            <a:endParaRPr lang="en-US" altLang="zh-TW" u="sng" dirty="0" smtClean="0"/>
          </a:p>
          <a:p>
            <a:pPr>
              <a:buNone/>
            </a:pPr>
            <a:r>
              <a:rPr lang="zh-TW" altLang="en-US" dirty="0" smtClean="0"/>
              <a:t>    三人分別負責不同的工作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方：彈射、調整因子水準的位置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蘇：穩定彈射器、量測距離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    楊：量測距離、紀錄數據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實驗步驟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14800" cy="4873752"/>
          </a:xfrm>
        </p:spPr>
        <p:txBody>
          <a:bodyPr/>
          <a:lstStyle/>
          <a:p>
            <a:r>
              <a:rPr lang="zh-TW" altLang="en-US" u="sng" dirty="0" smtClean="0"/>
              <a:t>步驟三</a:t>
            </a:r>
            <a:endParaRPr lang="en-US" altLang="zh-TW" u="sng" dirty="0" smtClean="0"/>
          </a:p>
          <a:p>
            <a:pPr>
              <a:buNone/>
            </a:pPr>
            <a:r>
              <a:rPr lang="zh-TW" altLang="en-US" dirty="0" smtClean="0"/>
              <a:t>   　　固定彈射器基座前端為量測起點，使用捲尺量測球落點的前緣，並利用直尺輔助垂直於捲尺紀錄觀察值。</a:t>
            </a:r>
            <a:endParaRPr lang="zh-TW" altLang="en-US" dirty="0"/>
          </a:p>
        </p:txBody>
      </p:sp>
      <p:pic>
        <p:nvPicPr>
          <p:cNvPr id="4" name="圖片 3" descr="DSCN66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268760"/>
            <a:ext cx="3565000" cy="4753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定義實驗因子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zh-TW" altLang="en-US" dirty="0" smtClean="0"/>
              <a:t>垂直手臂拉力</a:t>
            </a:r>
            <a:endParaRPr lang="en-US" altLang="zh-TW" dirty="0" smtClean="0"/>
          </a:p>
          <a:p>
            <a:pPr marL="514350" indent="-514350">
              <a:buAutoNum type="arabicPeriod"/>
            </a:pPr>
            <a:r>
              <a:rPr lang="zh-TW" altLang="en-US" dirty="0" smtClean="0"/>
              <a:t>投射高度</a:t>
            </a:r>
            <a:endParaRPr lang="en-US" altLang="zh-TW" dirty="0" smtClean="0"/>
          </a:p>
          <a:p>
            <a:pPr marL="514350" indent="-514350">
              <a:buAutoNum type="arabicPeriod"/>
            </a:pPr>
            <a:r>
              <a:rPr lang="zh-TW" altLang="en-US" dirty="0" smtClean="0"/>
              <a:t>旋轉盤高度</a:t>
            </a:r>
            <a:endParaRPr lang="en-US" altLang="zh-TW" dirty="0" smtClean="0"/>
          </a:p>
          <a:p>
            <a:pPr marL="514350" indent="-514350">
              <a:buAutoNum type="arabicPeriod"/>
            </a:pPr>
            <a:r>
              <a:rPr lang="zh-TW" altLang="en-US" dirty="0" smtClean="0"/>
              <a:t>中樞手臂拉力</a:t>
            </a:r>
            <a:endParaRPr lang="en-US" altLang="zh-TW" dirty="0" smtClean="0"/>
          </a:p>
          <a:p>
            <a:pPr marL="514350" indent="-514350">
              <a:buAutoNum type="arabicPeriod"/>
            </a:pPr>
            <a:r>
              <a:rPr lang="zh-TW" altLang="en-US" dirty="0" smtClean="0"/>
              <a:t>球座位置</a:t>
            </a:r>
            <a:endParaRPr lang="en-US" altLang="zh-TW" dirty="0" smtClean="0"/>
          </a:p>
          <a:p>
            <a:pPr marL="514350" indent="-514350">
              <a:buAutoNum type="arabicPeriod"/>
            </a:pPr>
            <a:r>
              <a:rPr lang="zh-TW" altLang="en-US" dirty="0" smtClean="0"/>
              <a:t>球的種類</a:t>
            </a:r>
            <a:endParaRPr lang="en-US" altLang="zh-TW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31640" y="1844824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數據分析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常態性檢定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TW" dirty="0" smtClean="0"/>
              <a:t>K-S</a:t>
            </a:r>
            <a:r>
              <a:rPr lang="zh-TW" altLang="en-US" dirty="0" smtClean="0"/>
              <a:t>檢定</a:t>
            </a:r>
            <a:endParaRPr lang="zh-TW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14554"/>
            <a:ext cx="6750855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橢圓 5"/>
          <p:cNvSpPr/>
          <p:nvPr/>
        </p:nvSpPr>
        <p:spPr>
          <a:xfrm>
            <a:off x="6858016" y="3429000"/>
            <a:ext cx="1214446" cy="57150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分析前之假設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進行部分因子實驗時，通常因子與因子間會有交絡的情形，故可假設忽略掉高階交互作用項，進而推出各因子的效應。</a:t>
            </a:r>
            <a:endParaRPr lang="zh-TW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科技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319</TotalTime>
  <Words>400</Words>
  <Application>Microsoft Office PowerPoint</Application>
  <PresentationFormat>如螢幕大小 (4:3)</PresentationFormat>
  <Paragraphs>85</Paragraphs>
  <Slides>18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壁窗</vt:lpstr>
      <vt:lpstr>CAT-100 彈射器實驗</vt:lpstr>
      <vt:lpstr>實驗介紹與目的</vt:lpstr>
      <vt:lpstr>實驗步驟</vt:lpstr>
      <vt:lpstr>實驗步驟</vt:lpstr>
      <vt:lpstr>實驗步驟</vt:lpstr>
      <vt:lpstr>定義實驗因子</vt:lpstr>
      <vt:lpstr>數據分析</vt:lpstr>
      <vt:lpstr>常態性檢定</vt:lpstr>
      <vt:lpstr>分析前之假設</vt:lpstr>
      <vt:lpstr>交絡表</vt:lpstr>
      <vt:lpstr>常態機率效應圖</vt:lpstr>
      <vt:lpstr>柏拉圖</vt:lpstr>
      <vt:lpstr>ANOVA Table</vt:lpstr>
      <vt:lpstr>殘差分析</vt:lpstr>
      <vt:lpstr>迴歸分析</vt:lpstr>
      <vt:lpstr>迴歸分析之適合度檢定</vt:lpstr>
      <vt:lpstr>結論與探討</vt:lpstr>
      <vt:lpstr>投影片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CAT-100 彈射器實驗</dc:title>
  <cp:lastModifiedBy>yangtimboy</cp:lastModifiedBy>
  <cp:revision>35</cp:revision>
  <dcterms:modified xsi:type="dcterms:W3CDTF">2012-01-02T14:43:01Z</dcterms:modified>
</cp:coreProperties>
</file>